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A8CA6B-D69D-4FAE-A33C-07F4568D4E48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870C67-73A1-454C-8354-DFB00CAAF7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676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E56B5-9503-487D-960F-CD76B8DF0920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3A97B56-1B19-40FC-B2EC-FF086142414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E56B5-9503-487D-960F-CD76B8DF0920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97B56-1B19-40FC-B2EC-FF08614241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E56B5-9503-487D-960F-CD76B8DF0920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97B56-1B19-40FC-B2EC-FF08614241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E56B5-9503-487D-960F-CD76B8DF0920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97B56-1B19-40FC-B2EC-FF086142414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E56B5-9503-487D-960F-CD76B8DF0920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3A97B56-1B19-40FC-B2EC-FF086142414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E56B5-9503-487D-960F-CD76B8DF0920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97B56-1B19-40FC-B2EC-FF086142414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E56B5-9503-487D-960F-CD76B8DF0920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97B56-1B19-40FC-B2EC-FF086142414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E56B5-9503-487D-960F-CD76B8DF0920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97B56-1B19-40FC-B2EC-FF08614241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E56B5-9503-487D-960F-CD76B8DF0920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97B56-1B19-40FC-B2EC-FF08614241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E56B5-9503-487D-960F-CD76B8DF0920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97B56-1B19-40FC-B2EC-FF086142414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E56B5-9503-487D-960F-CD76B8DF0920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3A97B56-1B19-40FC-B2EC-FF086142414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5FE56B5-9503-487D-960F-CD76B8DF0920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3A97B56-1B19-40FC-B2EC-FF086142414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Label yang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menyiratkan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ketiadaan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makanan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sama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sekali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masuk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akal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Semua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makanan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seluruhnya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terdiri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Meskipun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disebutkan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ditumbuhkan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organik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”.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Faktanya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semua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benda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materi-baik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maupun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bergerak-semata-mata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terdiri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mulai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kajian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pikiran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jernih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Materi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Pengukurannya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785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1-1 </a:t>
            </a:r>
            <a:r>
              <a:rPr lang="en-US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Ilmiah</a:t>
            </a:r>
            <a:endParaRPr lang="en-US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alam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1400" b="1" i="1" dirty="0" smtClean="0">
                <a:latin typeface="Times New Roman" pitchFamily="18" charset="0"/>
                <a:cs typeface="Times New Roman" pitchFamily="18" charset="0"/>
              </a:rPr>
              <a:t>natural law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pernyataan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ringkas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sebagian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besar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matematis,tentang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gejala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alam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Hipotesis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400" b="1" i="1" dirty="0" smtClean="0">
                <a:latin typeface="Times New Roman" pitchFamily="18" charset="0"/>
                <a:cs typeface="Times New Roman" pitchFamily="18" charset="0"/>
              </a:rPr>
              <a:t>hypothesi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s)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penjelasan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tentatif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alam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Jika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hipotesis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melewati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pengujian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lewat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percobaan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sering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disebut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teori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pengertian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umum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teori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(theory)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model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cara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memandang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alam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menjelaskan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alam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membuat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prediksi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masa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depan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gejala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alam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ilmiah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smtClean="0">
                <a:latin typeface="Times New Roman" pitchFamily="18" charset="0"/>
                <a:cs typeface="Times New Roman" pitchFamily="18" charset="0"/>
              </a:rPr>
              <a:t>(scientific method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kombinasi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pengamatan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percobaan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perumusan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hipotesis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teori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1- 2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Materi</a:t>
            </a:r>
            <a:endParaRPr lang="en-US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Materi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smtClean="0">
                <a:latin typeface="Times New Roman" pitchFamily="18" charset="0"/>
                <a:cs typeface="Times New Roman" pitchFamily="18" charset="0"/>
              </a:rPr>
              <a:t>( matter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apa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pun yang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menempati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ruang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memperlihatkan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massa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marL="0" indent="0">
              <a:buNone/>
            </a:pP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kelembapan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400" b="1" i="1" dirty="0" err="1" smtClean="0">
                <a:latin typeface="Times New Roman" pitchFamily="18" charset="0"/>
                <a:cs typeface="Times New Roman" pitchFamily="18" charset="0"/>
              </a:rPr>
              <a:t>inersia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>
              <a:buNone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Komposisi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400" b="1" i="1" dirty="0" smtClean="0">
                <a:latin typeface="Times New Roman" pitchFamily="18" charset="0"/>
                <a:cs typeface="Times New Roman" pitchFamily="18" charset="0"/>
              </a:rPr>
              <a:t>composition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mengacu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bagian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komponen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sampel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materi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proporsi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indent="0">
              <a:buNone/>
            </a:pP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relatifnya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41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isis</a:t>
            </a:r>
            <a: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US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Perubahan</a:t>
            </a:r>
            <a: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Fisis</a:t>
            </a:r>
            <a: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dirty="0" smtClean="0">
                <a:latin typeface="Times New Roman" pitchFamily="18" charset="0"/>
                <a:cs typeface="Times New Roman" pitchFamily="18" charset="0"/>
              </a:rPr>
            </a:b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Fisis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1400" b="1" i="1" dirty="0" smtClean="0">
                <a:latin typeface="Times New Roman" pitchFamily="18" charset="0"/>
                <a:cs typeface="Times New Roman" pitchFamily="18" charset="0"/>
              </a:rPr>
              <a:t>Physical property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diperlihatkan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sampel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materi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tanpa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mengubah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komposisinya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perubahan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fisis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1400" b="1" i="1" dirty="0" err="1" smtClean="0">
                <a:latin typeface="Times New Roman" pitchFamily="18" charset="0"/>
                <a:cs typeface="Times New Roman" pitchFamily="18" charset="0"/>
              </a:rPr>
              <a:t>pysical</a:t>
            </a:r>
            <a:r>
              <a:rPr lang="en-US" sz="1400" b="1" i="1" dirty="0" smtClean="0">
                <a:latin typeface="Times New Roman" pitchFamily="18" charset="0"/>
                <a:cs typeface="Times New Roman" pitchFamily="18" charset="0"/>
              </a:rPr>
              <a:t> change )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fisis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sampel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berubah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tetapi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komposisinya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berubah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Kimia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Perubahan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Kimia</a:t>
            </a:r>
          </a:p>
          <a:p>
            <a:pPr marL="0" indent="0">
              <a:buNone/>
            </a:pP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perubahan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smtClean="0">
                <a:latin typeface="Times New Roman" pitchFamily="18" charset="0"/>
                <a:cs typeface="Times New Roman" pitchFamily="18" charset="0"/>
              </a:rPr>
              <a:t>( chemical change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reaksi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400" b="1" i="1" dirty="0" smtClean="0">
                <a:latin typeface="Times New Roman" pitchFamily="18" charset="0"/>
                <a:cs typeface="Times New Roman" pitchFamily="18" charset="0"/>
              </a:rPr>
              <a:t>chemical reaction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materi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dikonversi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materi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baru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komposisi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berbeda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1-3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Klasifikasi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Materi</a:t>
            </a: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Senyawa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400" b="1" i="1" dirty="0" smtClean="0">
                <a:latin typeface="Times New Roman" pitchFamily="18" charset="0"/>
                <a:cs typeface="Times New Roman" pitchFamily="18" charset="0"/>
              </a:rPr>
              <a:t>compound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zat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tersusun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atom-atom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unsur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saling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bergabung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Komposisi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unsur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senyawa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seragam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sampel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sampel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sampel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lain.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Unsur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senyawa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dinamakan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zat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1400" b="1" i="1" dirty="0" err="1" smtClean="0">
                <a:latin typeface="Times New Roman" pitchFamily="18" charset="0"/>
                <a:cs typeface="Times New Roman" pitchFamily="18" charset="0"/>
              </a:rPr>
              <a:t>subtance</a:t>
            </a:r>
            <a:r>
              <a:rPr lang="en-US" sz="1400" b="1" i="1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0" indent="0">
              <a:buNone/>
            </a:pP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Campuran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komposisi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seragam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sampel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dikatakan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campuran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homogen</a:t>
            </a: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1400" b="1" i="1" dirty="0" err="1" smtClean="0">
                <a:latin typeface="Times New Roman" pitchFamily="18" charset="0"/>
                <a:cs typeface="Times New Roman" pitchFamily="18" charset="0"/>
              </a:rPr>
              <a:t>homogeneus</a:t>
            </a:r>
            <a:r>
              <a:rPr lang="en-US" sz="1400" b="1" i="1" dirty="0" smtClean="0">
                <a:latin typeface="Times New Roman" pitchFamily="18" charset="0"/>
                <a:cs typeface="Times New Roman" pitchFamily="18" charset="0"/>
              </a:rPr>
              <a:t> mixture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larutan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buNone/>
            </a:pP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campuran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heterogen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400" b="1" i="1" dirty="0" err="1" smtClean="0">
                <a:latin typeface="Times New Roman" pitchFamily="18" charset="0"/>
                <a:cs typeface="Times New Roman" pitchFamily="18" charset="0"/>
              </a:rPr>
              <a:t>heterogeuneous</a:t>
            </a:r>
            <a:r>
              <a:rPr lang="en-US" sz="1400" b="1" i="1" dirty="0" smtClean="0">
                <a:latin typeface="Times New Roman" pitchFamily="18" charset="0"/>
                <a:cs typeface="Times New Roman" pitchFamily="18" charset="0"/>
              </a:rPr>
              <a:t> mixture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misalnya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pasir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komponen-komponennya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terpisah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tegas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489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Wujud</a:t>
            </a:r>
            <a: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Materi</a:t>
            </a:r>
            <a:endParaRPr lang="en-US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Materi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biasanya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dijumpai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tiga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wujud-padat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cair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gas.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padatan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(solid),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ataom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molekul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berdekatan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sama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lain,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kadang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susunan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sangat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teratur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dinamakan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kristal.padatan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tetap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cairan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( liquid), atom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molekul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biasanya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terpisah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agak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jauh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dibandingkan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padatan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Massa</a:t>
            </a:r>
          </a:p>
          <a:p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Massa 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menyatakan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kuantitas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materi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objek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Bobot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( weight)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gaya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gravitasi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objek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en-US" sz="1600" dirty="0" smtClean="0"/>
          </a:p>
        </p:txBody>
      </p:sp>
      <p:sp>
        <p:nvSpPr>
          <p:cNvPr id="5" name="Oval 4"/>
          <p:cNvSpPr/>
          <p:nvPr/>
        </p:nvSpPr>
        <p:spPr>
          <a:xfrm>
            <a:off x="2895600" y="5029200"/>
            <a:ext cx="29718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 ∞ m </a:t>
            </a:r>
            <a:r>
              <a:rPr lang="en-US" dirty="0" smtClean="0"/>
              <a:t>Dan </a:t>
            </a:r>
            <a:r>
              <a:rPr lang="en-US" dirty="0"/>
              <a:t>W = g. m </a:t>
            </a:r>
          </a:p>
        </p:txBody>
      </p:sp>
    </p:spTree>
    <p:extLst>
      <p:ext uri="{BB962C8B-B14F-4D97-AF65-F5344CB8AC3E}">
        <p14:creationId xmlns:p14="http://schemas.microsoft.com/office/powerpoint/2010/main" val="3081526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Pada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tahun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1956,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detik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didefinisikan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sebagai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1/31.556.925.9747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panjang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waktu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tahun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1900.</a:t>
                </a:r>
              </a:p>
              <a:p>
                <a:pPr marL="0" indent="0">
                  <a:buNone/>
                </a:pPr>
                <a:r>
                  <a:rPr lang="en-US" sz="1400" b="1" dirty="0" err="1" smtClean="0">
                    <a:latin typeface="Times New Roman" pitchFamily="18" charset="0"/>
                    <a:cs typeface="Times New Roman" pitchFamily="18" charset="0"/>
                  </a:rPr>
                  <a:t>Suhu</a:t>
                </a:r>
                <a:r>
                  <a:rPr lang="en-US" sz="14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Pada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skala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celcius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titik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leleh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es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adalah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>
                    <a:latin typeface="Times New Roman" pitchFamily="18" charset="0"/>
                    <a:cs typeface="Times New Roman" pitchFamily="18" charset="0"/>
                  </a:rPr>
                  <a:t>0 °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C,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titik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didih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air 100°C,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dan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interval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antarannya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dibagi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menjadi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100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bagian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yang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sama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yang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dinamakan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derajat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Celcius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Pada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skala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suhu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b="1" dirty="0" smtClean="0">
                    <a:latin typeface="Times New Roman" pitchFamily="18" charset="0"/>
                    <a:cs typeface="Times New Roman" pitchFamily="18" charset="0"/>
                  </a:rPr>
                  <a:t>Fahrenheit,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titik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leleh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es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adalah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32°F,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titik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didih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air 212°F,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dan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interval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antarannya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dibagi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menjadi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180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bagian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yan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sama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 yang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dinamakan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derajatFahrenheit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Gambar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1-8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membandingkan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skala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suhu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Fahrenheit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dan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Celcius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pPr marL="0" indent="0">
                  <a:buNone/>
                </a:pPr>
                <a:endParaRPr lang="en-US" sz="16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ctr">
                  <a:buNone/>
                </a:pP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Kelvin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dan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>
                    <a:latin typeface="Times New Roman" pitchFamily="18" charset="0"/>
                    <a:cs typeface="Times New Roman" pitchFamily="18" charset="0"/>
                  </a:rPr>
                  <a:t>C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elcius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i="1" dirty="0" smtClean="0">
                    <a:latin typeface="Times New Roman" pitchFamily="18" charset="0"/>
                    <a:cs typeface="Times New Roman" pitchFamily="18" charset="0"/>
                  </a:rPr>
                  <a:t>T(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K)= </a:t>
                </a:r>
                <a:r>
                  <a:rPr lang="en-US" sz="1400" i="1" dirty="0" smtClean="0">
                    <a:latin typeface="Times New Roman" pitchFamily="18" charset="0"/>
                    <a:cs typeface="Times New Roman" pitchFamily="18" charset="0"/>
                  </a:rPr>
                  <a:t>t(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°C) + 273,15</a:t>
                </a:r>
              </a:p>
              <a:p>
                <a:pPr marL="0" indent="0" algn="ctr">
                  <a:buNone/>
                </a:pP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Fahrenheit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dari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Celcius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i="1" dirty="0"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1400" i="1" dirty="0" smtClean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°F)=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1400" i="1">
                            <a:latin typeface="Cambria Math"/>
                          </a:rPr>
                          <m:t>9</m:t>
                        </m:r>
                      </m:num>
                      <m:den>
                        <m:r>
                          <a:rPr lang="en-US" sz="1400" i="1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sz="1400" i="1">
                        <a:latin typeface="Cambria Math"/>
                      </a:rPr>
                      <m:t>𝑡</m:t>
                    </m:r>
                    <m:d>
                      <m:dPr>
                        <m:ctrlPr>
                          <a:rPr lang="en-US" sz="1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1400" i="1">
                            <a:latin typeface="Cambria Math"/>
                          </a:rPr>
                          <m:t> </m:t>
                        </m:r>
                        <m:r>
                          <a:rPr lang="en-US" sz="1400">
                            <a:latin typeface="Cambria Math"/>
                          </a:rPr>
                          <m:t>°</m:t>
                        </m:r>
                        <m:r>
                          <m:rPr>
                            <m:sty m:val="p"/>
                          </m:rPr>
                          <a:rPr lang="en-US" sz="1400">
                            <a:latin typeface="Cambria Math"/>
                          </a:rPr>
                          <m:t>C</m:t>
                        </m:r>
                      </m:e>
                    </m:d>
                    <m:r>
                      <a:rPr lang="en-US" sz="1400" i="1">
                        <a:latin typeface="Cambria Math"/>
                      </a:rPr>
                      <m:t>+32</m:t>
                    </m:r>
                  </m:oMath>
                </a14:m>
                <a:endParaRPr lang="en-US" sz="1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ctr">
                  <a:buNone/>
                </a:pP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Celcius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dari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Fahrenheit </a:t>
                </a:r>
                <a:r>
                  <a:rPr lang="en-US" sz="1400" i="1" dirty="0">
                    <a:latin typeface="Times New Roman" pitchFamily="18" charset="0"/>
                    <a:cs typeface="Times New Roman" pitchFamily="18" charset="0"/>
                  </a:rPr>
                  <a:t>t(</a:t>
                </a:r>
                <a:r>
                  <a:rPr lang="en-US" sz="1400" dirty="0">
                    <a:latin typeface="Times New Roman" pitchFamily="18" charset="0"/>
                    <a:cs typeface="Times New Roman" pitchFamily="18" charset="0"/>
                  </a:rPr>
                  <a:t>°C) 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1400" i="1"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en-US" sz="1400" i="1">
                            <a:latin typeface="Cambria Math"/>
                          </a:rPr>
                          <m:t>9</m:t>
                        </m:r>
                      </m:den>
                    </m:f>
                    <m:r>
                      <a:rPr lang="en-US" sz="1400" i="1">
                        <a:latin typeface="Cambria Math"/>
                      </a:rPr>
                      <m:t>[</m:t>
                    </m:r>
                    <m:r>
                      <a:rPr lang="en-US" sz="1400" i="1">
                        <a:latin typeface="Cambria Math"/>
                      </a:rPr>
                      <m:t>𝑡</m:t>
                    </m:r>
                    <m:d>
                      <m:dPr>
                        <m:ctrlPr>
                          <a:rPr lang="en-US" sz="1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1400" i="1">
                            <a:latin typeface="Cambria Math"/>
                          </a:rPr>
                          <m:t>°</m:t>
                        </m:r>
                        <m:r>
                          <a:rPr lang="en-US" sz="1400" i="1">
                            <a:latin typeface="Cambria Math"/>
                          </a:rPr>
                          <m:t>𝐹</m:t>
                        </m:r>
                      </m:e>
                    </m:d>
                    <m:r>
                      <a:rPr lang="en-US" sz="1400" i="1">
                        <a:latin typeface="Cambria Math"/>
                      </a:rPr>
                      <m:t>−32 ]</m:t>
                    </m:r>
                  </m:oMath>
                </a14:m>
                <a:endParaRPr lang="en-US" sz="1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ctr">
                  <a:buNone/>
                </a:pPr>
                <a:endParaRPr lang="en-US" sz="1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1">
                <a:blip r:embed="rId2"/>
                <a:stretch>
                  <a:fillRect l="-157" t="-1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3306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Contoh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1-1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1400" b="1" dirty="0" smtClean="0">
                    <a:latin typeface="Times New Roman" pitchFamily="18" charset="0"/>
                    <a:cs typeface="Times New Roman" pitchFamily="18" charset="0"/>
                  </a:rPr>
                  <a:t>Mengonversi </a:t>
                </a:r>
                <a:r>
                  <a:rPr lang="en-US" sz="1400" b="1" dirty="0" err="1" smtClean="0">
                    <a:latin typeface="Times New Roman" pitchFamily="18" charset="0"/>
                    <a:cs typeface="Times New Roman" pitchFamily="18" charset="0"/>
                  </a:rPr>
                  <a:t>antara</a:t>
                </a:r>
                <a:r>
                  <a:rPr lang="en-US" sz="14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b="1" dirty="0" err="1" smtClean="0">
                    <a:latin typeface="Times New Roman" pitchFamily="18" charset="0"/>
                    <a:cs typeface="Times New Roman" pitchFamily="18" charset="0"/>
                  </a:rPr>
                  <a:t>Suhu</a:t>
                </a:r>
                <a:r>
                  <a:rPr lang="en-US" sz="1400" b="1" dirty="0" smtClean="0">
                    <a:latin typeface="Times New Roman" pitchFamily="18" charset="0"/>
                    <a:cs typeface="Times New Roman" pitchFamily="18" charset="0"/>
                  </a:rPr>
                  <a:t> Fahrenheit </a:t>
                </a:r>
                <a:r>
                  <a:rPr lang="en-US" sz="1400" b="1" dirty="0" err="1" smtClean="0">
                    <a:latin typeface="Times New Roman" pitchFamily="18" charset="0"/>
                    <a:cs typeface="Times New Roman" pitchFamily="18" charset="0"/>
                  </a:rPr>
                  <a:t>dan</a:t>
                </a:r>
                <a:r>
                  <a:rPr lang="en-US" sz="14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b="1" dirty="0" err="1" smtClean="0">
                    <a:latin typeface="Times New Roman" pitchFamily="18" charset="0"/>
                    <a:cs typeface="Times New Roman" pitchFamily="18" charset="0"/>
                  </a:rPr>
                  <a:t>suhu</a:t>
                </a:r>
                <a:r>
                  <a:rPr lang="en-US" sz="14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b="1" dirty="0" err="1" smtClean="0">
                    <a:latin typeface="Times New Roman" pitchFamily="18" charset="0"/>
                    <a:cs typeface="Times New Roman" pitchFamily="18" charset="0"/>
                  </a:rPr>
                  <a:t>Celciu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Suhu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tinggi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yang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diprediksi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untuk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New Delhi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pada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suatu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hari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tertentu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adalah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41°C.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Apakah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suhu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ini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lebih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tinggi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atau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lebih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rendah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dibandingkan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suhu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siang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hari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yang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diprediksi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sebesar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103°F 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untuk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hari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yang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sama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di Phoenix, Arizona yang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dilaporkan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oleh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penyiar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berita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?</a:t>
                </a:r>
              </a:p>
              <a:p>
                <a:pPr marL="0" indent="0">
                  <a:buNone/>
                </a:pPr>
                <a:endParaRPr lang="en-US" sz="1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1400" b="1" dirty="0" err="1" smtClean="0">
                    <a:latin typeface="Times New Roman" pitchFamily="18" charset="0"/>
                    <a:cs typeface="Times New Roman" pitchFamily="18" charset="0"/>
                  </a:rPr>
                  <a:t>Penyelesaian</a:t>
                </a:r>
                <a:r>
                  <a:rPr lang="en-US" sz="14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Kita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diberi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suhu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Celcius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dan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mencari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perbandingan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dengan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suhu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Fahrenheit.</a:t>
                </a:r>
              </a:p>
              <a:p>
                <a:pPr marL="0" indent="0">
                  <a:buNone/>
                </a:pP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Kita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memerlukan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persamaan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aljabar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yang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diberikan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di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atas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yang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menyatakan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i="1" dirty="0" smtClean="0">
                    <a:latin typeface="Times New Roman" pitchFamily="18" charset="0"/>
                    <a:cs typeface="Times New Roman" pitchFamily="18" charset="0"/>
                  </a:rPr>
                  <a:t>t(</a:t>
                </a:r>
                <a:r>
                  <a:rPr lang="en-US" sz="1400" dirty="0">
                    <a:latin typeface="Times New Roman" pitchFamily="18" charset="0"/>
                    <a:cs typeface="Times New Roman" pitchFamily="18" charset="0"/>
                  </a:rPr>
                  <a:t>°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F)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sebagai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fungsi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dari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i="1" dirty="0"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1400" i="1" dirty="0" smtClean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°C).</a:t>
                </a:r>
              </a:p>
              <a:p>
                <a:pPr marL="0" indent="0">
                  <a:buNone/>
                </a:pPr>
                <a:endParaRPr lang="en-US" sz="1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ctr">
                  <a:buNone/>
                </a:pPr>
                <a:r>
                  <a:rPr lang="en-US" sz="1400" i="1" dirty="0">
                    <a:latin typeface="Times New Roman" pitchFamily="18" charset="0"/>
                    <a:cs typeface="Times New Roman" pitchFamily="18" charset="0"/>
                  </a:rPr>
                  <a:t>t(</a:t>
                </a:r>
                <a:r>
                  <a:rPr lang="en-US" sz="1400" dirty="0">
                    <a:latin typeface="Times New Roman" pitchFamily="18" charset="0"/>
                    <a:cs typeface="Times New Roman" pitchFamily="18" charset="0"/>
                  </a:rPr>
                  <a:t>°F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1400" i="1">
                            <a:latin typeface="Cambria Math"/>
                          </a:rPr>
                          <m:t>9</m:t>
                        </m:r>
                      </m:num>
                      <m:den>
                        <m:r>
                          <a:rPr lang="en-US" sz="1400" i="1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sz="1400" i="1">
                        <a:latin typeface="Cambria Math"/>
                      </a:rPr>
                      <m:t>𝑡</m:t>
                    </m:r>
                    <m:d>
                      <m:dPr>
                        <m:ctrlPr>
                          <a:rPr lang="en-US" sz="1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1400" i="1">
                            <a:latin typeface="Cambria Math"/>
                          </a:rPr>
                          <m:t> </m:t>
                        </m:r>
                        <m:r>
                          <a:rPr lang="en-US" sz="1400">
                            <a:latin typeface="Cambria Math"/>
                          </a:rPr>
                          <m:t>°</m:t>
                        </m:r>
                        <m:r>
                          <m:rPr>
                            <m:sty m:val="p"/>
                          </m:rPr>
                          <a:rPr lang="en-US" sz="1400">
                            <a:latin typeface="Cambria Math"/>
                          </a:rPr>
                          <m:t>C</m:t>
                        </m:r>
                      </m:e>
                    </m:d>
                    <m:r>
                      <a:rPr lang="en-US" sz="1400" i="1">
                        <a:latin typeface="Cambria Math"/>
                      </a:rPr>
                      <m:t>+32</m:t>
                    </m:r>
                  </m:oMath>
                </a14:m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1400" i="1">
                            <a:latin typeface="Cambria Math"/>
                          </a:rPr>
                          <m:t>9</m:t>
                        </m:r>
                      </m:num>
                      <m:den>
                        <m:r>
                          <a:rPr lang="en-US" sz="1400" i="1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sz="1400" i="1">
                        <a:latin typeface="Cambria Math"/>
                      </a:rPr>
                      <m:t>𝑡</m:t>
                    </m:r>
                    <m:d>
                      <m:dPr>
                        <m:ctrlPr>
                          <a:rPr lang="en-US" sz="1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1400" i="1">
                            <a:latin typeface="Cambria Math"/>
                          </a:rPr>
                          <m:t> </m:t>
                        </m:r>
                        <m:r>
                          <a:rPr lang="en-US" sz="1400" b="0" i="0" smtClean="0">
                            <a:latin typeface="Cambria Math"/>
                          </a:rPr>
                          <m:t>41</m:t>
                        </m:r>
                      </m:e>
                    </m:d>
                    <m:r>
                      <a:rPr lang="en-US" sz="1400" i="1">
                        <a:latin typeface="Cambria Math"/>
                      </a:rPr>
                      <m:t>+32</m:t>
                    </m:r>
                    <m:r>
                      <a:rPr lang="en-US" sz="1400" b="0" i="1" smtClean="0">
                        <a:latin typeface="Cambria Math"/>
                      </a:rPr>
                      <m:t>= </m:t>
                    </m:r>
                  </m:oMath>
                </a14:m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106°F</a:t>
                </a:r>
                <a:endParaRPr lang="en-US" sz="1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Suhu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uang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diprediksi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untuk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New Delhi, 106°F,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adalah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3°F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lebih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tinggi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dibandingkan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Phoenix, 103°F.</a:t>
                </a:r>
                <a:endParaRPr lang="en-US" sz="1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1">
                <a:blip r:embed="rId2"/>
                <a:stretch>
                  <a:fillRect l="-157" t="-1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31231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168</TotalTime>
  <Words>613</Words>
  <Application>Microsoft Office PowerPoint</Application>
  <PresentationFormat>On-screen Show (4:3)</PresentationFormat>
  <Paragraphs>49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Equity</vt:lpstr>
      <vt:lpstr>Materi Sifat Dan Pengukurannya</vt:lpstr>
      <vt:lpstr>1-1 Metode Ilmiah</vt:lpstr>
      <vt:lpstr>Sifat Fisis Dan Perubahan Fisis  </vt:lpstr>
      <vt:lpstr>Wujud Materi</vt:lpstr>
      <vt:lpstr>Waktu </vt:lpstr>
      <vt:lpstr>Contoh 1-1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 Sifat Dan Pengukurannya</dc:title>
  <dc:creator>Adm Biologi</dc:creator>
  <cp:lastModifiedBy>Adm Biologi</cp:lastModifiedBy>
  <cp:revision>12</cp:revision>
  <dcterms:created xsi:type="dcterms:W3CDTF">2018-12-05T06:49:07Z</dcterms:created>
  <dcterms:modified xsi:type="dcterms:W3CDTF">2018-12-05T10:35:36Z</dcterms:modified>
</cp:coreProperties>
</file>